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9" r:id="rId4"/>
    <p:sldId id="265" r:id="rId5"/>
    <p:sldId id="270" r:id="rId6"/>
    <p:sldId id="271" r:id="rId7"/>
    <p:sldId id="272" r:id="rId8"/>
    <p:sldId id="275" r:id="rId9"/>
    <p:sldId id="273" r:id="rId10"/>
    <p:sldId id="274" r:id="rId11"/>
  </p:sldIdLst>
  <p:sldSz cx="9144000" cy="6858000" type="screen4x3"/>
  <p:notesSz cx="6400800" cy="8686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abhakaran Pandian" initials="PP" lastIdx="1" clrIdx="0">
    <p:extLst>
      <p:ext uri="{19B8F6BF-5375-455C-9EA6-DF929625EA0E}">
        <p15:presenceInfo xmlns:p15="http://schemas.microsoft.com/office/powerpoint/2012/main" userId="S-1-5-21-84045898-1716137980-1019820733-446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252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6"/>
    <p:restoredTop sz="94649"/>
  </p:normalViewPr>
  <p:slideViewPr>
    <p:cSldViewPr snapToGrid="0" snapToObjects="1">
      <p:cViewPr varScale="1">
        <p:scale>
          <a:sx n="71" d="100"/>
          <a:sy n="71" d="100"/>
        </p:scale>
        <p:origin x="636" y="60"/>
      </p:cViewPr>
      <p:guideLst>
        <p:guide orient="horz" pos="2160"/>
        <p:guide pos="2880"/>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6A6C5F76-0CDA-5B43-9CCE-96E5C9CCAB87}" type="datetimeFigureOut">
              <a:rPr lang="en-US" smtClean="0"/>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1545182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A6C5F76-0CDA-5B43-9CCE-96E5C9CCAB87}" type="datetimeFigureOut">
              <a:rPr lang="en-US" smtClean="0"/>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27238657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A6C5F76-0CDA-5B43-9CCE-96E5C9CCAB87}" type="datetimeFigureOut">
              <a:rPr lang="en-US" smtClean="0"/>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3872608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6A6C5F76-0CDA-5B43-9CCE-96E5C9CCAB87}" type="datetimeFigureOut">
              <a:rPr lang="en-US" smtClean="0"/>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3787809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A6C5F76-0CDA-5B43-9CCE-96E5C9CCAB87}" type="datetimeFigureOut">
              <a:rPr lang="en-US" smtClean="0"/>
              <a:t>7/31/2019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995151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6A6C5F76-0CDA-5B43-9CCE-96E5C9CCAB87}" type="datetimeFigureOut">
              <a:rPr lang="en-US" smtClean="0"/>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1612959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6A6C5F76-0CDA-5B43-9CCE-96E5C9CCAB87}" type="datetimeFigureOut">
              <a:rPr lang="en-US" smtClean="0"/>
              <a:t>7/31/2019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1746121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6A6C5F76-0CDA-5B43-9CCE-96E5C9CCAB87}" type="datetimeFigureOut">
              <a:rPr lang="en-US" smtClean="0"/>
              <a:t>7/31/2019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3338628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6C5F76-0CDA-5B43-9CCE-96E5C9CCAB87}" type="datetimeFigureOut">
              <a:rPr lang="en-US" smtClean="0"/>
              <a:t>7/31/2019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189875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A6C5F76-0CDA-5B43-9CCE-96E5C9CCAB87}" type="datetimeFigureOut">
              <a:rPr lang="en-US" smtClean="0"/>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443300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A6C5F76-0CDA-5B43-9CCE-96E5C9CCAB87}" type="datetimeFigureOut">
              <a:rPr lang="en-US" smtClean="0"/>
              <a:t>7/31/2019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29B792-A2E6-D04B-89A5-CD76D22AA531}" type="slidenum">
              <a:rPr lang="en-US" smtClean="0"/>
              <a:t>‹#›</a:t>
            </a:fld>
            <a:endParaRPr lang="en-US"/>
          </a:p>
        </p:txBody>
      </p:sp>
    </p:spTree>
    <p:extLst>
      <p:ext uri="{BB962C8B-B14F-4D97-AF65-F5344CB8AC3E}">
        <p14:creationId xmlns:p14="http://schemas.microsoft.com/office/powerpoint/2010/main" val="397794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6C5F76-0CDA-5B43-9CCE-96E5C9CCAB87}" type="datetimeFigureOut">
              <a:rPr lang="en-US" smtClean="0"/>
              <a:t>7/31/2019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29B792-A2E6-D04B-89A5-CD76D22AA531}" type="slidenum">
              <a:rPr lang="en-US" smtClean="0"/>
              <a:t>‹#›</a:t>
            </a:fld>
            <a:endParaRPr lang="en-US"/>
          </a:p>
        </p:txBody>
      </p:sp>
    </p:spTree>
    <p:extLst>
      <p:ext uri="{BB962C8B-B14F-4D97-AF65-F5344CB8AC3E}">
        <p14:creationId xmlns:p14="http://schemas.microsoft.com/office/powerpoint/2010/main" val="2642538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5" name="Title 1"/>
          <p:cNvSpPr txBox="1">
            <a:spLocks/>
          </p:cNvSpPr>
          <p:nvPr/>
        </p:nvSpPr>
        <p:spPr>
          <a:xfrm>
            <a:off x="685800" y="1229739"/>
            <a:ext cx="7772400" cy="487072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6000" dirty="0" smtClean="0">
                <a:solidFill>
                  <a:srgbClr val="BD252B"/>
                </a:solidFill>
                <a:latin typeface="Calibri Light (Headings)"/>
              </a:rPr>
              <a:t>Unit 4.3</a:t>
            </a:r>
            <a:r>
              <a:rPr lang="en-GB" sz="6000" dirty="0">
                <a:solidFill>
                  <a:srgbClr val="BD252B"/>
                </a:solidFill>
                <a:latin typeface="Calibri Light (Headings)"/>
              </a:rPr>
              <a:t/>
            </a:r>
            <a:br>
              <a:rPr lang="en-GB" sz="6000" dirty="0">
                <a:solidFill>
                  <a:srgbClr val="BD252B"/>
                </a:solidFill>
                <a:latin typeface="Calibri Light (Headings)"/>
              </a:rPr>
            </a:br>
            <a:r>
              <a:rPr lang="en-GB" sz="6000" dirty="0">
                <a:solidFill>
                  <a:srgbClr val="BD252B"/>
                </a:solidFill>
                <a:latin typeface="Calibri Light (Headings)"/>
              </a:rPr>
              <a:t>Politics</a:t>
            </a:r>
            <a:r>
              <a:rPr lang="en-GB" sz="6000" dirty="0" smtClean="0">
                <a:solidFill>
                  <a:srgbClr val="BD252B"/>
                </a:solidFill>
              </a:rPr>
              <a:t/>
            </a:r>
            <a:br>
              <a:rPr lang="en-GB" sz="6000" dirty="0" smtClean="0">
                <a:solidFill>
                  <a:srgbClr val="BD252B"/>
                </a:solidFill>
              </a:rPr>
            </a:br>
            <a:r>
              <a:rPr lang="en-GB" sz="1100" b="1" i="1" dirty="0" smtClean="0"/>
              <a:t/>
            </a:r>
            <a:br>
              <a:rPr lang="en-GB" sz="1100" b="1" i="1" dirty="0" smtClean="0"/>
            </a:br>
            <a:r>
              <a:rPr lang="en-US" sz="2400" dirty="0">
                <a:latin typeface="Arial" panose="020B0604020202020204" pitchFamily="34" charset="0"/>
                <a:cs typeface="Arial" panose="020B0604020202020204" pitchFamily="34" charset="0"/>
              </a:rPr>
              <a:t>Image, </a:t>
            </a:r>
            <a:r>
              <a:rPr lang="en-US" sz="2400" dirty="0" smtClean="0">
                <a:latin typeface="Arial" panose="020B0604020202020204" pitchFamily="34" charset="0"/>
                <a:cs typeface="Arial" panose="020B0604020202020204" pitchFamily="34" charset="0"/>
              </a:rPr>
              <a:t>gender </a:t>
            </a:r>
            <a:r>
              <a:rPr lang="en-US" sz="2400" dirty="0">
                <a:latin typeface="Arial" panose="020B0604020202020204" pitchFamily="34" charset="0"/>
                <a:cs typeface="Arial" panose="020B0604020202020204" pitchFamily="34" charset="0"/>
              </a:rPr>
              <a:t>and power: An extension activity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5809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11" name="TextBox 10"/>
          <p:cNvSpPr txBox="1"/>
          <p:nvPr/>
        </p:nvSpPr>
        <p:spPr>
          <a:xfrm>
            <a:off x="4036224" y="2065109"/>
            <a:ext cx="5035219" cy="1015663"/>
          </a:xfrm>
          <a:prstGeom prst="rect">
            <a:avLst/>
          </a:prstGeom>
          <a:noFill/>
        </p:spPr>
        <p:txBody>
          <a:bodyPr wrap="square" rtlCol="0">
            <a:spAutoFit/>
          </a:bodyPr>
          <a:lstStyle/>
          <a:p>
            <a:r>
              <a:rPr lang="en-US" sz="2000" dirty="0" smtClean="0"/>
              <a:t>This is a photograph of a meeting taking place in Silicon Valley in the 21st century. Notice the </a:t>
            </a:r>
            <a:br>
              <a:rPr lang="en-US" sz="2000" dirty="0" smtClean="0"/>
            </a:br>
            <a:r>
              <a:rPr lang="en-US" sz="2000" dirty="0" smtClean="0"/>
              <a:t>relatively ‘casual’ dress.</a:t>
            </a:r>
            <a:endParaRPr lang="en-US" sz="2000" dirty="0"/>
          </a:p>
        </p:txBody>
      </p:sp>
      <p:sp>
        <p:nvSpPr>
          <p:cNvPr id="12" name="TextBox 11"/>
          <p:cNvSpPr txBox="1"/>
          <p:nvPr/>
        </p:nvSpPr>
        <p:spPr>
          <a:xfrm>
            <a:off x="4036224" y="3131624"/>
            <a:ext cx="5035219" cy="4278094"/>
          </a:xfrm>
          <a:prstGeom prst="rect">
            <a:avLst/>
          </a:prstGeom>
          <a:noFill/>
        </p:spPr>
        <p:txBody>
          <a:bodyPr wrap="square" rtlCol="0">
            <a:spAutoFit/>
          </a:bodyPr>
          <a:lstStyle/>
          <a:p>
            <a:r>
              <a:rPr lang="en-US" sz="2000" dirty="0" smtClean="0"/>
              <a:t>•	How important is how we dress in 	contemporary workplace environments? </a:t>
            </a:r>
          </a:p>
          <a:p>
            <a:r>
              <a:rPr lang="en-US" sz="2000" dirty="0" smtClean="0"/>
              <a:t>•	To what extent have attitudes changed 	over time?</a:t>
            </a:r>
          </a:p>
          <a:p>
            <a:endParaRPr lang="en-US" sz="2000" dirty="0"/>
          </a:p>
          <a:p>
            <a:r>
              <a:rPr lang="en-US" sz="2000" dirty="0" smtClean="0"/>
              <a:t>Imagine you are going for an interview, either for university, or for a job.</a:t>
            </a:r>
          </a:p>
          <a:p>
            <a:r>
              <a:rPr lang="en-US" sz="2000" dirty="0"/>
              <a:t>•	How </a:t>
            </a:r>
            <a:r>
              <a:rPr lang="en-US" sz="2000" dirty="0" smtClean="0"/>
              <a:t>would you choose to dress?</a:t>
            </a:r>
          </a:p>
          <a:p>
            <a:r>
              <a:rPr lang="en-US" sz="2000" dirty="0"/>
              <a:t>•	What </a:t>
            </a:r>
            <a:r>
              <a:rPr lang="en-US" sz="2000" dirty="0" smtClean="0"/>
              <a:t>does your decision suggest about 	your autonomy to choose?</a:t>
            </a:r>
          </a:p>
          <a:p>
            <a:endParaRPr lang="en-US" dirty="0"/>
          </a:p>
          <a:p>
            <a:endParaRPr lang="en-US" dirty="0" smtClean="0"/>
          </a:p>
          <a:p>
            <a:endParaRPr lang="en-US" dirty="0"/>
          </a:p>
          <a:p>
            <a:endParaRPr lang="en-US" dirty="0"/>
          </a:p>
        </p:txBody>
      </p:sp>
      <p:sp>
        <p:nvSpPr>
          <p:cNvPr id="13" name="Rectangle 12"/>
          <p:cNvSpPr/>
          <p:nvPr/>
        </p:nvSpPr>
        <p:spPr>
          <a:xfrm>
            <a:off x="2010607" y="959145"/>
            <a:ext cx="5173211" cy="769441"/>
          </a:xfrm>
          <a:prstGeom prst="rect">
            <a:avLst/>
          </a:prstGeom>
        </p:spPr>
        <p:txBody>
          <a:bodyPr wrap="none">
            <a:spAutoFit/>
          </a:bodyPr>
          <a:lstStyle/>
          <a:p>
            <a:pPr algn="ctr"/>
            <a:r>
              <a:rPr lang="en-US" sz="4400" dirty="0">
                <a:latin typeface="Calibri Light (Headings)"/>
                <a:cs typeface="Arial"/>
              </a:rPr>
              <a:t>Consider </a:t>
            </a:r>
            <a:r>
              <a:rPr lang="en-US" sz="4400" dirty="0" smtClean="0">
                <a:latin typeface="Calibri Light (Headings)"/>
                <a:cs typeface="Arial"/>
              </a:rPr>
              <a:t>this image</a:t>
            </a:r>
            <a:endParaRPr lang="en-US" sz="4400" dirty="0">
              <a:latin typeface="Calibri Light (Headings)"/>
              <a:cs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95" y="2171789"/>
            <a:ext cx="3657600" cy="2440701"/>
          </a:xfrm>
          <a:prstGeom prst="rect">
            <a:avLst/>
          </a:prstGeom>
        </p:spPr>
      </p:pic>
    </p:spTree>
    <p:extLst>
      <p:ext uri="{BB962C8B-B14F-4D97-AF65-F5344CB8AC3E}">
        <p14:creationId xmlns:p14="http://schemas.microsoft.com/office/powerpoint/2010/main" val="3987513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8" name="TextBox 7"/>
          <p:cNvSpPr txBox="1"/>
          <p:nvPr/>
        </p:nvSpPr>
        <p:spPr>
          <a:xfrm>
            <a:off x="551607" y="2180502"/>
            <a:ext cx="8092332" cy="2677656"/>
          </a:xfrm>
          <a:prstGeom prst="rect">
            <a:avLst/>
          </a:prstGeom>
          <a:noFill/>
        </p:spPr>
        <p:txBody>
          <a:bodyPr wrap="square" rtlCol="0">
            <a:spAutoFit/>
          </a:bodyPr>
          <a:lstStyle/>
          <a:p>
            <a:r>
              <a:rPr lang="en-US" sz="2800" dirty="0" smtClean="0">
                <a:cs typeface="Arial"/>
              </a:rPr>
              <a:t>Consider:</a:t>
            </a:r>
          </a:p>
          <a:p>
            <a:endParaRPr lang="en-US" sz="2800" dirty="0">
              <a:cs typeface="Arial"/>
            </a:endParaRPr>
          </a:p>
          <a:p>
            <a:pPr marL="285750" indent="-285750">
              <a:buFont typeface="Wingdings" charset="0"/>
              <a:buChar char=""/>
            </a:pPr>
            <a:r>
              <a:rPr lang="en-US" sz="2800" dirty="0" smtClean="0">
                <a:ea typeface="Wingdings"/>
                <a:cs typeface="Arial"/>
                <a:sym typeface="Wingdings"/>
              </a:rPr>
              <a:t>What do we mean by the concept of </a:t>
            </a:r>
            <a:r>
              <a:rPr lang="en-US" sz="2800" b="1" dirty="0" smtClean="0">
                <a:ea typeface="Wingdings"/>
                <a:cs typeface="Arial"/>
                <a:sym typeface="Wingdings"/>
              </a:rPr>
              <a:t>power</a:t>
            </a:r>
            <a:r>
              <a:rPr lang="en-US" sz="2800" dirty="0" smtClean="0">
                <a:ea typeface="Wingdings"/>
                <a:cs typeface="Arial"/>
                <a:sym typeface="Wingdings"/>
              </a:rPr>
              <a:t>?</a:t>
            </a:r>
          </a:p>
          <a:p>
            <a:pPr marL="285750" indent="-285750">
              <a:buFont typeface="Wingdings" charset="0"/>
              <a:buChar char=""/>
            </a:pPr>
            <a:r>
              <a:rPr lang="en-US" sz="2800" dirty="0" smtClean="0">
                <a:ea typeface="Wingdings"/>
                <a:cs typeface="Arial"/>
                <a:sym typeface="Wingdings"/>
              </a:rPr>
              <a:t>What do we mean by the concept of </a:t>
            </a:r>
            <a:r>
              <a:rPr lang="en-US" sz="2800" b="1" dirty="0" smtClean="0">
                <a:ea typeface="Wingdings"/>
                <a:cs typeface="Arial"/>
                <a:sym typeface="Wingdings"/>
              </a:rPr>
              <a:t>gender</a:t>
            </a:r>
            <a:r>
              <a:rPr lang="en-US" sz="2800" dirty="0" smtClean="0">
                <a:ea typeface="Wingdings"/>
                <a:cs typeface="Arial"/>
                <a:sym typeface="Wingdings"/>
              </a:rPr>
              <a:t>? </a:t>
            </a:r>
          </a:p>
          <a:p>
            <a:pPr marL="285750" indent="-285750">
              <a:buFont typeface="Wingdings" charset="0"/>
              <a:buChar char=""/>
            </a:pPr>
            <a:r>
              <a:rPr lang="en-US" sz="2800" dirty="0" smtClean="0">
                <a:ea typeface="Wingdings"/>
                <a:cs typeface="Arial"/>
                <a:sym typeface="Wingdings"/>
              </a:rPr>
              <a:t>In what ways are the concepts of power and gender related?</a:t>
            </a:r>
            <a:endParaRPr lang="en-US" sz="2800" dirty="0">
              <a:cs typeface="Arial"/>
            </a:endParaRPr>
          </a:p>
        </p:txBody>
      </p:sp>
    </p:spTree>
    <p:extLst>
      <p:ext uri="{BB962C8B-B14F-4D97-AF65-F5344CB8AC3E}">
        <p14:creationId xmlns:p14="http://schemas.microsoft.com/office/powerpoint/2010/main" val="112300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7" name="TextBox 6"/>
          <p:cNvSpPr txBox="1"/>
          <p:nvPr/>
        </p:nvSpPr>
        <p:spPr>
          <a:xfrm>
            <a:off x="343532" y="1865181"/>
            <a:ext cx="8557581" cy="2677656"/>
          </a:xfrm>
          <a:prstGeom prst="rect">
            <a:avLst/>
          </a:prstGeom>
          <a:noFill/>
        </p:spPr>
        <p:txBody>
          <a:bodyPr wrap="square" rtlCol="0">
            <a:spAutoFit/>
          </a:bodyPr>
          <a:lstStyle/>
          <a:p>
            <a:r>
              <a:rPr lang="en-US" sz="2400" dirty="0" smtClean="0">
                <a:latin typeface="Arial"/>
                <a:cs typeface="Arial"/>
              </a:rPr>
              <a:t>Applying for a job: Imagine you are about to interview two candidates for the job of high </a:t>
            </a:r>
            <a:r>
              <a:rPr lang="en-US" sz="2400" dirty="0">
                <a:latin typeface="Arial"/>
                <a:cs typeface="Arial"/>
              </a:rPr>
              <a:t>s</a:t>
            </a:r>
            <a:r>
              <a:rPr lang="en-US" sz="2400" dirty="0" smtClean="0">
                <a:latin typeface="Arial"/>
                <a:cs typeface="Arial"/>
              </a:rPr>
              <a:t>chool principal. Consider </a:t>
            </a:r>
            <a:r>
              <a:rPr lang="en-US" sz="2400" dirty="0">
                <a:latin typeface="Arial"/>
                <a:cs typeface="Arial"/>
              </a:rPr>
              <a:t>these two </a:t>
            </a:r>
            <a:r>
              <a:rPr lang="en-US" sz="2400" dirty="0" smtClean="0">
                <a:latin typeface="Arial"/>
                <a:cs typeface="Arial"/>
              </a:rPr>
              <a:t>images. On appearance alone, who is your preferred candidate? </a:t>
            </a:r>
          </a:p>
          <a:p>
            <a:endParaRPr lang="en-US" dirty="0"/>
          </a:p>
          <a:p>
            <a:endParaRPr lang="en-US" dirty="0" smtClean="0"/>
          </a:p>
          <a:p>
            <a:endParaRPr lang="en-US" dirty="0"/>
          </a:p>
          <a:p>
            <a:endParaRPr lang="en-US" dirty="0" smtClean="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532" y="3596361"/>
            <a:ext cx="3657600" cy="244070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9160" y="3553493"/>
            <a:ext cx="3749040" cy="2499360"/>
          </a:xfrm>
          <a:prstGeom prst="rect">
            <a:avLst/>
          </a:prstGeom>
        </p:spPr>
      </p:pic>
      <p:sp>
        <p:nvSpPr>
          <p:cNvPr id="10" name="Rectangle 9"/>
          <p:cNvSpPr/>
          <p:nvPr/>
        </p:nvSpPr>
        <p:spPr>
          <a:xfrm>
            <a:off x="1617871" y="959145"/>
            <a:ext cx="5958682" cy="769441"/>
          </a:xfrm>
          <a:prstGeom prst="rect">
            <a:avLst/>
          </a:prstGeom>
        </p:spPr>
        <p:txBody>
          <a:bodyPr wrap="none">
            <a:spAutoFit/>
          </a:bodyPr>
          <a:lstStyle/>
          <a:p>
            <a:pPr algn="ctr"/>
            <a:r>
              <a:rPr lang="en-US" sz="4400" dirty="0">
                <a:latin typeface="Calibri Light (Headings)"/>
                <a:cs typeface="Arial"/>
              </a:rPr>
              <a:t>Consider these </a:t>
            </a:r>
            <a:r>
              <a:rPr lang="en-US" sz="4400" dirty="0" smtClean="0">
                <a:latin typeface="Calibri Light (Headings)"/>
                <a:cs typeface="Arial"/>
              </a:rPr>
              <a:t>images</a:t>
            </a:r>
            <a:endParaRPr lang="en-US" sz="4400" dirty="0">
              <a:latin typeface="Calibri Light (Headings)"/>
              <a:cs typeface="Arial"/>
            </a:endParaRPr>
          </a:p>
        </p:txBody>
      </p:sp>
    </p:spTree>
    <p:extLst>
      <p:ext uri="{BB962C8B-B14F-4D97-AF65-F5344CB8AC3E}">
        <p14:creationId xmlns:p14="http://schemas.microsoft.com/office/powerpoint/2010/main" val="2255709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7" name="TextBox 6"/>
          <p:cNvSpPr txBox="1"/>
          <p:nvPr/>
        </p:nvSpPr>
        <p:spPr>
          <a:xfrm>
            <a:off x="755150" y="1484894"/>
            <a:ext cx="8174539" cy="5693866"/>
          </a:xfrm>
          <a:prstGeom prst="rect">
            <a:avLst/>
          </a:prstGeom>
          <a:noFill/>
        </p:spPr>
        <p:txBody>
          <a:bodyPr wrap="square" rtlCol="0">
            <a:spAutoFit/>
          </a:bodyPr>
          <a:lstStyle/>
          <a:p>
            <a:endParaRPr lang="en-US" sz="2800" dirty="0">
              <a:cs typeface="Arial"/>
            </a:endParaRPr>
          </a:p>
          <a:p>
            <a:r>
              <a:rPr lang="en-US" sz="2800" dirty="0" smtClean="0">
                <a:cs typeface="Arial"/>
              </a:rPr>
              <a:t>•	In selecting a preferred candidate for the position of 	high </a:t>
            </a:r>
            <a:r>
              <a:rPr lang="en-US" sz="2800" dirty="0">
                <a:cs typeface="Arial"/>
              </a:rPr>
              <a:t>s</a:t>
            </a:r>
            <a:r>
              <a:rPr lang="en-US" sz="2800" dirty="0" smtClean="0">
                <a:cs typeface="Arial"/>
              </a:rPr>
              <a:t>chool </a:t>
            </a:r>
            <a:r>
              <a:rPr lang="en-US" sz="2800" dirty="0">
                <a:cs typeface="Arial"/>
              </a:rPr>
              <a:t>p</a:t>
            </a:r>
            <a:r>
              <a:rPr lang="en-US" sz="2800" dirty="0" smtClean="0">
                <a:cs typeface="Arial"/>
              </a:rPr>
              <a:t>rincipal, what kinds of factors 	influenced your decision?</a:t>
            </a:r>
          </a:p>
          <a:p>
            <a:endParaRPr lang="en-US" sz="2800" dirty="0">
              <a:cs typeface="Arial"/>
            </a:endParaRPr>
          </a:p>
          <a:p>
            <a:r>
              <a:rPr lang="en-US" sz="2800" dirty="0">
                <a:cs typeface="Arial"/>
              </a:rPr>
              <a:t>•	To </a:t>
            </a:r>
            <a:r>
              <a:rPr lang="en-US" sz="2800" dirty="0" smtClean="0">
                <a:cs typeface="Arial"/>
              </a:rPr>
              <a:t>what extent is it possible that in a different time 	and/or in a different place, your decision may have 	been different?</a:t>
            </a:r>
          </a:p>
          <a:p>
            <a:endParaRPr lang="en-US" sz="2800" dirty="0">
              <a:cs typeface="Arial"/>
            </a:endParaRPr>
          </a:p>
          <a:p>
            <a:r>
              <a:rPr lang="en-US" sz="2800" dirty="0">
                <a:cs typeface="Arial"/>
              </a:rPr>
              <a:t>•	How </a:t>
            </a:r>
            <a:r>
              <a:rPr lang="en-US" sz="2800" dirty="0" smtClean="0">
                <a:cs typeface="Arial"/>
              </a:rPr>
              <a:t>significant is culture in influencing how we 	think and behave?</a:t>
            </a:r>
          </a:p>
          <a:p>
            <a:endParaRPr lang="en-US" sz="2800" dirty="0"/>
          </a:p>
          <a:p>
            <a:endParaRPr lang="en-US" sz="2800" dirty="0"/>
          </a:p>
        </p:txBody>
      </p:sp>
      <p:sp>
        <p:nvSpPr>
          <p:cNvPr id="2" name="Rectangle 1"/>
          <p:cNvSpPr/>
          <p:nvPr/>
        </p:nvSpPr>
        <p:spPr>
          <a:xfrm>
            <a:off x="3455185" y="959145"/>
            <a:ext cx="1941557" cy="769441"/>
          </a:xfrm>
          <a:prstGeom prst="rect">
            <a:avLst/>
          </a:prstGeom>
        </p:spPr>
        <p:txBody>
          <a:bodyPr wrap="none">
            <a:spAutoFit/>
          </a:bodyPr>
          <a:lstStyle/>
          <a:p>
            <a:r>
              <a:rPr lang="en-US" sz="4400" dirty="0">
                <a:latin typeface="Calibri Light (Headings)"/>
                <a:cs typeface="Arial"/>
              </a:rPr>
              <a:t>Reflect</a:t>
            </a:r>
          </a:p>
        </p:txBody>
      </p:sp>
    </p:spTree>
    <p:extLst>
      <p:ext uri="{BB962C8B-B14F-4D97-AF65-F5344CB8AC3E}">
        <p14:creationId xmlns:p14="http://schemas.microsoft.com/office/powerpoint/2010/main" val="2293800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8" name="TextBox 7"/>
          <p:cNvSpPr txBox="1"/>
          <p:nvPr/>
        </p:nvSpPr>
        <p:spPr>
          <a:xfrm>
            <a:off x="421047" y="1752762"/>
            <a:ext cx="8308616" cy="2739211"/>
          </a:xfrm>
          <a:prstGeom prst="rect">
            <a:avLst/>
          </a:prstGeom>
          <a:noFill/>
        </p:spPr>
        <p:txBody>
          <a:bodyPr wrap="square" rtlCol="0">
            <a:spAutoFit/>
          </a:bodyPr>
          <a:lstStyle/>
          <a:p>
            <a:r>
              <a:rPr lang="en-US" sz="2800" dirty="0" smtClean="0"/>
              <a:t>Consider the images of the following two women. Which of the women, based on appearance alone, is the most </a:t>
            </a:r>
            <a:r>
              <a:rPr lang="en-US" sz="2800" b="1" dirty="0" smtClean="0"/>
              <a:t>powerful</a:t>
            </a:r>
            <a:r>
              <a:rPr lang="en-US" sz="2800" dirty="0" smtClean="0"/>
              <a:t>?</a:t>
            </a:r>
          </a:p>
          <a:p>
            <a:endParaRPr lang="en-US" sz="2800" dirty="0"/>
          </a:p>
          <a:p>
            <a:endParaRPr lang="en-US" sz="2000" dirty="0" smtClean="0"/>
          </a:p>
          <a:p>
            <a:endParaRPr lang="en-US" sz="2000" dirty="0"/>
          </a:p>
          <a:p>
            <a:endParaRPr lang="en-US" sz="20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096" y="3574356"/>
            <a:ext cx="3657600" cy="24384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2745" y="3147636"/>
            <a:ext cx="3291840" cy="3291840"/>
          </a:xfrm>
          <a:prstGeom prst="rect">
            <a:avLst/>
          </a:prstGeom>
        </p:spPr>
      </p:pic>
      <p:sp>
        <p:nvSpPr>
          <p:cNvPr id="11" name="Rectangle 10"/>
          <p:cNvSpPr/>
          <p:nvPr/>
        </p:nvSpPr>
        <p:spPr>
          <a:xfrm>
            <a:off x="1617871" y="959145"/>
            <a:ext cx="5958682" cy="769441"/>
          </a:xfrm>
          <a:prstGeom prst="rect">
            <a:avLst/>
          </a:prstGeom>
        </p:spPr>
        <p:txBody>
          <a:bodyPr wrap="none">
            <a:spAutoFit/>
          </a:bodyPr>
          <a:lstStyle/>
          <a:p>
            <a:pPr algn="ctr"/>
            <a:r>
              <a:rPr lang="en-US" sz="4400" dirty="0">
                <a:latin typeface="Calibri Light (Headings)"/>
                <a:cs typeface="Arial"/>
              </a:rPr>
              <a:t>Consider these </a:t>
            </a:r>
            <a:r>
              <a:rPr lang="en-US" sz="4400" dirty="0" smtClean="0">
                <a:latin typeface="Calibri Light (Headings)"/>
                <a:cs typeface="Arial"/>
              </a:rPr>
              <a:t>images</a:t>
            </a:r>
            <a:endParaRPr lang="en-US" sz="4400" dirty="0">
              <a:latin typeface="Calibri Light (Headings)"/>
              <a:cs typeface="Arial"/>
            </a:endParaRPr>
          </a:p>
        </p:txBody>
      </p:sp>
    </p:spTree>
    <p:extLst>
      <p:ext uri="{BB962C8B-B14F-4D97-AF65-F5344CB8AC3E}">
        <p14:creationId xmlns:p14="http://schemas.microsoft.com/office/powerpoint/2010/main" val="1884883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8" name="TextBox 7"/>
          <p:cNvSpPr txBox="1"/>
          <p:nvPr/>
        </p:nvSpPr>
        <p:spPr>
          <a:xfrm>
            <a:off x="741940" y="1827103"/>
            <a:ext cx="8287760" cy="3631763"/>
          </a:xfrm>
          <a:prstGeom prst="rect">
            <a:avLst/>
          </a:prstGeom>
          <a:noFill/>
        </p:spPr>
        <p:txBody>
          <a:bodyPr wrap="square" rtlCol="0">
            <a:spAutoFit/>
          </a:bodyPr>
          <a:lstStyle/>
          <a:p>
            <a:r>
              <a:rPr lang="en-US" sz="2400" dirty="0" smtClean="0">
                <a:cs typeface="Arial"/>
              </a:rPr>
              <a:t>•	How did you decide which woman is the most powerful?</a:t>
            </a:r>
          </a:p>
          <a:p>
            <a:endParaRPr lang="en-US" dirty="0">
              <a:cs typeface="Arial"/>
            </a:endParaRPr>
          </a:p>
          <a:p>
            <a:r>
              <a:rPr lang="en-US" sz="2400" dirty="0">
                <a:cs typeface="Arial"/>
              </a:rPr>
              <a:t>•	</a:t>
            </a:r>
            <a:r>
              <a:rPr lang="en-US" sz="2400" dirty="0" smtClean="0">
                <a:cs typeface="Arial"/>
              </a:rPr>
              <a:t>If you lived in a different time or a different place, is it 	possible that your answer may have been different?</a:t>
            </a:r>
          </a:p>
          <a:p>
            <a:endParaRPr lang="en-US" dirty="0">
              <a:cs typeface="Arial"/>
            </a:endParaRPr>
          </a:p>
          <a:p>
            <a:r>
              <a:rPr lang="en-US" sz="2400" dirty="0">
                <a:cs typeface="Arial"/>
              </a:rPr>
              <a:t>•	</a:t>
            </a:r>
            <a:r>
              <a:rPr lang="en-US" sz="2400" dirty="0" smtClean="0">
                <a:cs typeface="Arial"/>
              </a:rPr>
              <a:t>Does the concept of power have a universal 	meaning, or is 	the meaning of power relative to place and time?</a:t>
            </a:r>
          </a:p>
          <a:p>
            <a:endParaRPr lang="en-US" sz="2400" dirty="0">
              <a:cs typeface="Arial"/>
            </a:endParaRPr>
          </a:p>
          <a:p>
            <a:r>
              <a:rPr lang="en-US" sz="2400" dirty="0">
                <a:cs typeface="Arial"/>
              </a:rPr>
              <a:t>•	</a:t>
            </a:r>
            <a:r>
              <a:rPr lang="en-US" sz="2400" dirty="0" smtClean="0">
                <a:cs typeface="Arial"/>
              </a:rPr>
              <a:t>To what extent is it necessary to have power to 	lead a good 	life?</a:t>
            </a:r>
            <a:endParaRPr lang="en-US" sz="2400" dirty="0">
              <a:cs typeface="Arial"/>
            </a:endParaRPr>
          </a:p>
        </p:txBody>
      </p:sp>
      <p:sp>
        <p:nvSpPr>
          <p:cNvPr id="5" name="Rectangle 4"/>
          <p:cNvSpPr/>
          <p:nvPr/>
        </p:nvSpPr>
        <p:spPr>
          <a:xfrm>
            <a:off x="3455185" y="964184"/>
            <a:ext cx="1941557" cy="769441"/>
          </a:xfrm>
          <a:prstGeom prst="rect">
            <a:avLst/>
          </a:prstGeom>
        </p:spPr>
        <p:txBody>
          <a:bodyPr wrap="none">
            <a:spAutoFit/>
          </a:bodyPr>
          <a:lstStyle/>
          <a:p>
            <a:r>
              <a:rPr lang="en-US" sz="4400" dirty="0">
                <a:latin typeface="Calibri Light (Headings)"/>
                <a:cs typeface="Arial"/>
              </a:rPr>
              <a:t>Reflect</a:t>
            </a:r>
          </a:p>
        </p:txBody>
      </p:sp>
    </p:spTree>
    <p:extLst>
      <p:ext uri="{BB962C8B-B14F-4D97-AF65-F5344CB8AC3E}">
        <p14:creationId xmlns:p14="http://schemas.microsoft.com/office/powerpoint/2010/main" val="960891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3762" y="2148746"/>
            <a:ext cx="5760720" cy="3840480"/>
          </a:xfrm>
          <a:prstGeom prst="rect">
            <a:avLst/>
          </a:prstGeom>
        </p:spPr>
      </p:pic>
      <p:sp>
        <p:nvSpPr>
          <p:cNvPr id="11" name="Rectangle 10"/>
          <p:cNvSpPr/>
          <p:nvPr/>
        </p:nvSpPr>
        <p:spPr>
          <a:xfrm>
            <a:off x="2010606" y="959145"/>
            <a:ext cx="5173212" cy="769441"/>
          </a:xfrm>
          <a:prstGeom prst="rect">
            <a:avLst/>
          </a:prstGeom>
        </p:spPr>
        <p:txBody>
          <a:bodyPr wrap="none">
            <a:spAutoFit/>
          </a:bodyPr>
          <a:lstStyle/>
          <a:p>
            <a:pPr algn="ctr"/>
            <a:r>
              <a:rPr lang="en-US" sz="4400" dirty="0">
                <a:latin typeface="Calibri Light (Headings)"/>
                <a:cs typeface="Arial"/>
              </a:rPr>
              <a:t>Consider </a:t>
            </a:r>
            <a:r>
              <a:rPr lang="en-US" sz="4400" dirty="0" smtClean="0">
                <a:latin typeface="Calibri Light (Headings)"/>
                <a:cs typeface="Arial"/>
              </a:rPr>
              <a:t>this image</a:t>
            </a:r>
            <a:endParaRPr lang="en-US" sz="4400" dirty="0">
              <a:latin typeface="Calibri Light (Headings)"/>
              <a:cs typeface="Arial"/>
            </a:endParaRPr>
          </a:p>
        </p:txBody>
      </p:sp>
    </p:spTree>
    <p:extLst>
      <p:ext uri="{BB962C8B-B14F-4D97-AF65-F5344CB8AC3E}">
        <p14:creationId xmlns:p14="http://schemas.microsoft.com/office/powerpoint/2010/main" val="298224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9" name="TextBox 8"/>
          <p:cNvSpPr txBox="1"/>
          <p:nvPr/>
        </p:nvSpPr>
        <p:spPr>
          <a:xfrm flipH="1">
            <a:off x="658905" y="1707776"/>
            <a:ext cx="8014447" cy="3970318"/>
          </a:xfrm>
          <a:prstGeom prst="rect">
            <a:avLst/>
          </a:prstGeom>
          <a:noFill/>
        </p:spPr>
        <p:txBody>
          <a:bodyPr wrap="square" rtlCol="0">
            <a:spAutoFit/>
          </a:bodyPr>
          <a:lstStyle/>
          <a:p>
            <a:pPr marL="342900" indent="-342900">
              <a:buFont typeface="Arial" panose="020B0604020202020204" pitchFamily="34" charset="0"/>
              <a:buChar char="•"/>
            </a:pPr>
            <a:r>
              <a:rPr lang="en-US" sz="2800" dirty="0" smtClean="0"/>
              <a:t>How do men and women express power and status in the ways that they dress</a:t>
            </a:r>
            <a:r>
              <a:rPr lang="en-US" sz="2800" dirty="0" smtClean="0"/>
              <a:t>?</a:t>
            </a:r>
          </a:p>
          <a:p>
            <a:pPr marL="342900" indent="-342900">
              <a:buFont typeface="Arial" panose="020B0604020202020204" pitchFamily="34" charset="0"/>
              <a:buChar char="•"/>
            </a:pPr>
            <a:r>
              <a:rPr lang="en-US" sz="2800" dirty="0" smtClean="0"/>
              <a:t>What </a:t>
            </a:r>
            <a:r>
              <a:rPr lang="en-US" sz="2800" dirty="0" smtClean="0"/>
              <a:t>similarities and differences exist between genders in the ways that they dress to express power and status</a:t>
            </a:r>
            <a:r>
              <a:rPr lang="en-US" sz="2800" dirty="0" smtClean="0"/>
              <a:t>?</a:t>
            </a:r>
          </a:p>
          <a:p>
            <a:pPr marL="342900" indent="-342900">
              <a:buFont typeface="Arial" panose="020B0604020202020204" pitchFamily="34" charset="0"/>
              <a:buChar char="•"/>
            </a:pPr>
            <a:r>
              <a:rPr lang="en-US" sz="2800" dirty="0" smtClean="0"/>
              <a:t>Do </a:t>
            </a:r>
            <a:r>
              <a:rPr lang="en-US" sz="2800" dirty="0" smtClean="0"/>
              <a:t>different cultures express power and status differently in terms of how they dress, or is there a </a:t>
            </a:r>
            <a:r>
              <a:rPr lang="en-US" sz="2800" dirty="0" err="1" smtClean="0"/>
              <a:t>globalised</a:t>
            </a:r>
            <a:r>
              <a:rPr lang="en-US" sz="2800" dirty="0" smtClean="0"/>
              <a:t>, universal way of dressing that conventionally expresses power and status?</a:t>
            </a:r>
            <a:endParaRPr lang="en-US" sz="2800" dirty="0"/>
          </a:p>
        </p:txBody>
      </p:sp>
    </p:spTree>
    <p:extLst>
      <p:ext uri="{BB962C8B-B14F-4D97-AF65-F5344CB8AC3E}">
        <p14:creationId xmlns:p14="http://schemas.microsoft.com/office/powerpoint/2010/main" val="801827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68794" y="6486265"/>
            <a:ext cx="8289406" cy="176826"/>
          </a:xfrm>
        </p:spPr>
        <p:txBody>
          <a:bodyPr>
            <a:normAutofit fontScale="92500" lnSpcReduction="20000"/>
          </a:bodyPr>
          <a:lstStyle/>
          <a:p>
            <a:pPr algn="l"/>
            <a:r>
              <a:rPr lang="en-US" sz="800" dirty="0">
                <a:solidFill>
                  <a:schemeClr val="tx1"/>
                </a:solidFill>
              </a:rPr>
              <a:t>© Cambridge University Press </a:t>
            </a:r>
            <a:r>
              <a:rPr lang="en-US" sz="800" dirty="0" smtClean="0">
                <a:solidFill>
                  <a:schemeClr val="tx1"/>
                </a:solidFill>
              </a:rPr>
              <a:t>201</a:t>
            </a:r>
            <a:r>
              <a:rPr lang="en-GB" sz="800" dirty="0" smtClean="0">
                <a:solidFill>
                  <a:schemeClr val="tx1"/>
                </a:solidFill>
              </a:rPr>
              <a:t>9</a:t>
            </a:r>
            <a:endParaRPr lang="en-GB" sz="800" dirty="0">
              <a:solidFill>
                <a:schemeClr val="tx1"/>
              </a:solidFill>
            </a:endParaRPr>
          </a:p>
          <a:p>
            <a:endParaRPr lang="en-US" sz="800" dirty="0">
              <a:solidFill>
                <a:schemeClr val="tx1"/>
              </a:solidFill>
            </a:endParaRPr>
          </a:p>
        </p:txBody>
      </p:sp>
      <p:pic>
        <p:nvPicPr>
          <p:cNvPr id="6" name="Picture 5">
            <a:extLst>
              <a:ext uri="{FF2B5EF4-FFF2-40B4-BE49-F238E27FC236}">
                <a16:creationId xmlns:a16="http://schemas.microsoft.com/office/drawing/2014/main" xmlns="" id="{781904EB-909E-3847-9C9F-04BB54080255}"/>
              </a:ext>
            </a:extLst>
          </p:cNvPr>
          <p:cNvPicPr>
            <a:picLocks noChangeAspect="1"/>
          </p:cNvPicPr>
          <p:nvPr/>
        </p:nvPicPr>
        <p:blipFill>
          <a:blip r:embed="rId2"/>
          <a:stretch>
            <a:fillRect/>
          </a:stretch>
        </p:blipFill>
        <p:spPr>
          <a:xfrm>
            <a:off x="0" y="0"/>
            <a:ext cx="9144000" cy="609600"/>
          </a:xfrm>
          <a:prstGeom prst="rect">
            <a:avLst/>
          </a:prstGeom>
        </p:spPr>
      </p:pic>
      <p:sp>
        <p:nvSpPr>
          <p:cNvPr id="11" name="TextBox 10"/>
          <p:cNvSpPr txBox="1"/>
          <p:nvPr/>
        </p:nvSpPr>
        <p:spPr>
          <a:xfrm>
            <a:off x="2834601" y="1935790"/>
            <a:ext cx="6095087" cy="3170099"/>
          </a:xfrm>
          <a:prstGeom prst="rect">
            <a:avLst/>
          </a:prstGeom>
          <a:noFill/>
        </p:spPr>
        <p:txBody>
          <a:bodyPr wrap="square" rtlCol="0">
            <a:spAutoFit/>
          </a:bodyPr>
          <a:lstStyle/>
          <a:p>
            <a:r>
              <a:rPr lang="en-US" sz="2250" dirty="0" smtClean="0"/>
              <a:t>This </a:t>
            </a:r>
            <a:r>
              <a:rPr lang="en-US" sz="2250" dirty="0"/>
              <a:t>is Margaret Thatcher. She was the Prime Minister of the United Kingdom between 1979 and 1990, and she was the country’s first female Prime Minister. She is also often associated with an idea called ‘power dressing’. This is a style of dressing where women dress to express power and authority in professional environments dominated by men.</a:t>
            </a:r>
          </a:p>
          <a:p>
            <a:endParaRPr lang="en-US" sz="2000" dirty="0"/>
          </a:p>
        </p:txBody>
      </p:sp>
      <p:sp>
        <p:nvSpPr>
          <p:cNvPr id="12" name="TextBox 11"/>
          <p:cNvSpPr txBox="1"/>
          <p:nvPr/>
        </p:nvSpPr>
        <p:spPr>
          <a:xfrm>
            <a:off x="2834601" y="4779611"/>
            <a:ext cx="6122159" cy="1508105"/>
          </a:xfrm>
          <a:prstGeom prst="rect">
            <a:avLst/>
          </a:prstGeom>
          <a:noFill/>
        </p:spPr>
        <p:txBody>
          <a:bodyPr wrap="square" rtlCol="0">
            <a:spAutoFit/>
          </a:bodyPr>
          <a:lstStyle/>
          <a:p>
            <a:r>
              <a:rPr lang="en-US" sz="2250" dirty="0" smtClean="0"/>
              <a:t>•	To what extent do women still need to dress 	in ways that express power and status if they 	are to be taken seriously in the workplace? </a:t>
            </a:r>
          </a:p>
          <a:p>
            <a:r>
              <a:rPr lang="en-US" sz="2250" dirty="0"/>
              <a:t>•	What </a:t>
            </a:r>
            <a:r>
              <a:rPr lang="en-US" sz="2250" dirty="0" smtClean="0"/>
              <a:t>does this suggest about society?</a:t>
            </a:r>
            <a:endParaRPr lang="en-US" sz="2250" dirty="0"/>
          </a:p>
        </p:txBody>
      </p:sp>
      <p:sp>
        <p:nvSpPr>
          <p:cNvPr id="13" name="Rectangle 12"/>
          <p:cNvSpPr/>
          <p:nvPr/>
        </p:nvSpPr>
        <p:spPr>
          <a:xfrm>
            <a:off x="2010607" y="959145"/>
            <a:ext cx="5173211" cy="769441"/>
          </a:xfrm>
          <a:prstGeom prst="rect">
            <a:avLst/>
          </a:prstGeom>
        </p:spPr>
        <p:txBody>
          <a:bodyPr wrap="none">
            <a:spAutoFit/>
          </a:bodyPr>
          <a:lstStyle/>
          <a:p>
            <a:pPr algn="ctr"/>
            <a:r>
              <a:rPr lang="en-US" sz="4400" dirty="0">
                <a:latin typeface="Calibri Light (Headings)"/>
                <a:cs typeface="Arial"/>
              </a:rPr>
              <a:t>Consider </a:t>
            </a:r>
            <a:r>
              <a:rPr lang="en-US" sz="4400" dirty="0" smtClean="0">
                <a:latin typeface="Calibri Light (Headings)"/>
                <a:cs typeface="Arial"/>
              </a:rPr>
              <a:t>this image</a:t>
            </a:r>
            <a:endParaRPr lang="en-US" sz="4400" dirty="0">
              <a:latin typeface="Calibri Light (Headings)"/>
              <a:cs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905" y="2010606"/>
            <a:ext cx="2066544" cy="3121152"/>
          </a:xfrm>
          <a:prstGeom prst="rect">
            <a:avLst/>
          </a:prstGeom>
        </p:spPr>
      </p:pic>
    </p:spTree>
    <p:extLst>
      <p:ext uri="{BB962C8B-B14F-4D97-AF65-F5344CB8AC3E}">
        <p14:creationId xmlns:p14="http://schemas.microsoft.com/office/powerpoint/2010/main" val="338415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155</TotalTime>
  <Words>326</Words>
  <Application>Microsoft Office PowerPoint</Application>
  <PresentationFormat>On-screen Show (4:3)</PresentationFormat>
  <Paragraphs>57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 (Headings)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Coles</dc:creator>
  <cp:lastModifiedBy>Prabhakaran Pandian</cp:lastModifiedBy>
  <cp:revision>64</cp:revision>
  <cp:lastPrinted>2019-07-31T09:21:51Z</cp:lastPrinted>
  <dcterms:created xsi:type="dcterms:W3CDTF">2015-10-09T19:32:27Z</dcterms:created>
  <dcterms:modified xsi:type="dcterms:W3CDTF">2019-07-31T09:22:33Z</dcterms:modified>
</cp:coreProperties>
</file>